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142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84732-36FC-4B32-9ECB-1BA216279553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2BCE8-ED1B-489D-82FB-8C880DE39D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57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3575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056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92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59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59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06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17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25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71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33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71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73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991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8FB7-4733-4EE5-A967-4A72F471EDD0}" type="datetimeFigureOut">
              <a:rPr lang="zh-CN" altLang="en-US" smtClean="0"/>
              <a:t>2022/11/27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13ABE-124C-4FE8-A9D8-9B4D8BE130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3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hyperlink" Target="mailto:xlu%7d@ir.hit.edu.cn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microsoft.com/office/2007/relationships/hdphoto" Target="../media/hdphoto1.wdp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70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95325" algn="r">
              <a:lnSpc>
                <a:spcPts val="1060"/>
              </a:lnSpc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20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65"/>
              </a:lnSpc>
              <a:tabLst>
                <a:tab pos="10378440" algn="l"/>
              </a:tabLst>
            </a:pPr>
            <a:r>
              <a:rPr sz="2250" b="0" spc="-7" baseline="-24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975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03152" y="128015"/>
            <a:ext cx="571500" cy="719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6500" y="661307"/>
            <a:ext cx="285813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2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5476" y="118244"/>
            <a:ext cx="10547985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5"/>
              </a:lnSpc>
              <a:tabLst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2250" b="1" spc="562" baseline="1900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2250" baseline="19000">
              <a:latin typeface="Calibri" panose="020F0502020204030204"/>
              <a:cs typeface="Calibri" panose="020F0502020204030204"/>
            </a:endParaRPr>
          </a:p>
          <a:p>
            <a:pPr marR="287655" algn="r">
              <a:lnSpc>
                <a:spcPts val="108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va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ed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2035"/>
              </a:lnSpc>
              <a:tabLst>
                <a:tab pos="2768600" algn="l"/>
                <a:tab pos="9257665" algn="l"/>
              </a:tabLst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2200" b="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2400" b="0" spc="-7" baseline="-36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logy	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r>
              <a:rPr sz="2700" b="0" spc="-120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2700" b="0" spc="-7" baseline="-25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</a:t>
            </a:r>
            <a:endParaRPr sz="2700" baseline="-25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ct val="100000"/>
              </a:lnSpc>
            </a:pPr>
            <a:r>
              <a:rPr sz="22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22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53370" y="1154855"/>
            <a:ext cx="1186180" cy="274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llig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nc</a:t>
            </a:r>
            <a:r>
              <a:rPr sz="1800" b="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e</a:t>
            </a:r>
            <a:endParaRPr sz="18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2192000" cy="12147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503025" y="128270"/>
            <a:ext cx="571500" cy="10261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8763" y="690372"/>
            <a:ext cx="2924556" cy="2392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6500" y="660393"/>
            <a:ext cx="323596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University of</a:t>
            </a:r>
            <a:r>
              <a:rPr sz="1600" b="0" spc="-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6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Technology</a:t>
            </a:r>
            <a:endParaRPr sz="16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83920" y="73025"/>
            <a:ext cx="3402965" cy="10941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82852" y="81720"/>
            <a:ext cx="1600200" cy="1027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5" dirty="0" smtClean="0">
                <a:solidFill>
                  <a:schemeClr val="bg1"/>
                </a:solidFill>
              </a:rPr>
              <a:t>Chongqing  </a:t>
            </a:r>
            <a:r>
              <a:rPr sz="2200" spc="-5" dirty="0" smtClean="0">
                <a:solidFill>
                  <a:schemeClr val="bg1"/>
                </a:solidFill>
                <a:latin typeface="Bahnschrift Light" panose="020B0502040204020203"/>
              </a:rPr>
              <a:t>University</a:t>
            </a:r>
            <a:r>
              <a:rPr sz="2200" spc="-80" dirty="0" smtClean="0">
                <a:solidFill>
                  <a:schemeClr val="bg1"/>
                </a:solidFill>
              </a:rPr>
              <a:t> </a:t>
            </a:r>
            <a:r>
              <a:rPr sz="2200" spc="-5" dirty="0" smtClean="0">
                <a:solidFill>
                  <a:schemeClr val="bg1"/>
                </a:solidFill>
              </a:rPr>
              <a:t>of  Technology</a:t>
            </a:r>
            <a:endParaRPr sz="2200" spc="-5" dirty="0">
              <a:solidFill>
                <a:schemeClr val="bg1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61004" y="35254"/>
            <a:ext cx="2371725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55955">
              <a:lnSpc>
                <a:spcPts val="1780"/>
              </a:lnSpc>
              <a:spcBef>
                <a:spcPts val="100"/>
              </a:spcBef>
            </a:pPr>
            <a:r>
              <a:rPr sz="1500" b="1" spc="37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500" dirty="0">
              <a:latin typeface="Calibri" panose="020F0502020204030204"/>
              <a:cs typeface="Calibri" panose="020F0502020204030204"/>
            </a:endParaRPr>
          </a:p>
          <a:p>
            <a:pPr marL="12700" marR="5080">
              <a:lnSpc>
                <a:spcPts val="2160"/>
              </a:lnSpc>
              <a:spcBef>
                <a:spcPts val="50"/>
              </a:spcBef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 Technique of  Artificial</a:t>
            </a:r>
            <a:r>
              <a:rPr sz="1800" b="0" spc="45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800" dirty="0">
              <a:latin typeface="Bahnschrift Light" panose="020B0502040204020203"/>
              <a:cs typeface="Bahnschrift Light" panose="020B0502040204020203"/>
            </a:endParaRPr>
          </a:p>
          <a:p>
            <a:pPr marL="655955">
              <a:lnSpc>
                <a:spcPct val="100000"/>
              </a:lnSpc>
              <a:spcBef>
                <a:spcPts val="485"/>
              </a:spcBef>
            </a:pPr>
            <a:r>
              <a:rPr sz="18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Artificial</a:t>
            </a:r>
            <a:endParaRPr sz="1800" dirty="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065" y="1254125"/>
            <a:ext cx="12179935" cy="4289425"/>
          </a:xfrm>
          <a:custGeom>
            <a:avLst/>
            <a:gdLst/>
            <a:ahLst/>
            <a:cxnLst/>
            <a:rect l="l" t="t" r="r" b="b"/>
            <a:pathLst>
              <a:path w="12179935" h="4490085">
                <a:moveTo>
                  <a:pt x="0" y="0"/>
                </a:moveTo>
                <a:lnTo>
                  <a:pt x="12179808" y="0"/>
                </a:lnTo>
                <a:lnTo>
                  <a:pt x="12179808" y="4489704"/>
                </a:lnTo>
                <a:lnTo>
                  <a:pt x="0" y="4489704"/>
                </a:lnTo>
                <a:lnTo>
                  <a:pt x="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1186967"/>
            <a:ext cx="12192000" cy="1047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54868" y="5894832"/>
            <a:ext cx="1437131" cy="9631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169650" y="6491604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等线" panose="02010600030101010101" charset="-122"/>
                <a:cs typeface="等线" panose="02010600030101010101" charset="-122"/>
              </a:rPr>
              <a:t>1</a:t>
            </a:r>
            <a:endParaRPr sz="1200">
              <a:latin typeface="等线" panose="02010600030101010101" charset="-122"/>
              <a:cs typeface="等线" panose="02010600030101010101" charset="-122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5300" y="5871971"/>
            <a:ext cx="827532" cy="8275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80388" y="5882640"/>
            <a:ext cx="822960" cy="8122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87011" y="5926835"/>
            <a:ext cx="836676" cy="8275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91400" y="5887085"/>
            <a:ext cx="36576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Yuyang</a:t>
            </a:r>
            <a:r>
              <a:rPr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50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Lai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0439247" y="4474743"/>
            <a:ext cx="156464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—— </a:t>
            </a:r>
            <a:r>
              <a:rPr lang="en-US"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AAAI</a:t>
            </a:r>
            <a:r>
              <a:rPr sz="1600" b="1" i="1" spc="-2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1600" b="1" i="1" spc="-5" dirty="0">
                <a:solidFill>
                  <a:srgbClr val="1F4E79"/>
                </a:solidFill>
                <a:latin typeface="黑体" panose="02010609060101010101" charset="-122"/>
                <a:cs typeface="黑体" panose="02010609060101010101" charset="-122"/>
              </a:rPr>
              <a:t>2022</a:t>
            </a:r>
            <a:endParaRPr sz="1600" i="1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4" name="object 25"/>
          <p:cNvSpPr txBox="1"/>
          <p:nvPr/>
        </p:nvSpPr>
        <p:spPr>
          <a:xfrm>
            <a:off x="2819400" y="1548765"/>
            <a:ext cx="7086600" cy="3978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9000"/>
              </a:lnSpc>
              <a:spcBef>
                <a:spcPts val="100"/>
              </a:spcBef>
            </a:pPr>
            <a:r>
              <a:rPr b="1" spc="-5" dirty="0">
                <a:solidFill>
                  <a:srgbClr val="1F4E79"/>
                </a:solidFill>
                <a:cs typeface="+mn-lt"/>
              </a:rPr>
              <a:t>Contrast and Generation Make BART a Good Dialogue Emotion Recognizer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800600" y="4953000"/>
            <a:ext cx="246316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2022.</a:t>
            </a:r>
            <a:r>
              <a:rPr lang="en-US" altLang="zh-CN"/>
              <a:t>11.15</a:t>
            </a:r>
            <a:r>
              <a:rPr lang="zh-CN" altLang="en-US"/>
              <a:t> • ChongQing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47800" y="4419600"/>
            <a:ext cx="48533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 https://github.com/whatissimondoing/CoG-BART.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1800" y="2590800"/>
            <a:ext cx="684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sz="4000" dirty="0">
                <a:latin typeface="Times New Roman" panose="02020603050405020304" pitchFamily="18" charset="0"/>
              </a:rPr>
              <a:t>Experiments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64" y="1326283"/>
            <a:ext cx="6955872" cy="55317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41783" y="5461233"/>
            <a:ext cx="44566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 66.36             57.59           52.70               64.81  </a:t>
            </a:r>
            <a:endParaRPr lang="zh-CN" altLang="en-US" sz="14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-48272"/>
            <a:ext cx="12204000" cy="881649"/>
            <a:chOff x="0" y="-48273"/>
            <a:chExt cx="12204000" cy="1107995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9598818" y="336063"/>
              <a:ext cx="2573867" cy="646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915056" y="633809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8"/>
            <a:srcRect b="25639"/>
            <a:stretch>
              <a:fillRect/>
            </a:stretch>
          </p:blipFill>
          <p:spPr>
            <a:xfrm>
              <a:off x="883307" y="77250"/>
              <a:ext cx="3403734" cy="895113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973662" y="-48273"/>
              <a:ext cx="2592375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0261931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03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047" y="60506"/>
            <a:ext cx="11539220" cy="608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8440">
              <a:lnSpc>
                <a:spcPts val="1060"/>
              </a:lnSpc>
            </a:pPr>
            <a:r>
              <a:rPr sz="1200" b="1" spc="305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ATAI</a:t>
            </a:r>
            <a:endParaRPr sz="1200">
              <a:latin typeface="Calibri" panose="020F0502020204030204"/>
              <a:cs typeface="Calibri" panose="020F0502020204030204"/>
            </a:endParaRPr>
          </a:p>
          <a:p>
            <a:pPr>
              <a:lnSpc>
                <a:spcPts val="1165"/>
              </a:lnSpc>
              <a:tabLst>
                <a:tab pos="10378440" algn="l"/>
              </a:tabLst>
            </a:pPr>
            <a:r>
              <a:rPr sz="2250" b="0" spc="-7" baseline="2000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	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5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  <a:p>
            <a:pPr>
              <a:lnSpc>
                <a:spcPts val="1450"/>
              </a:lnSpc>
              <a:tabLst>
                <a:tab pos="10378440" algn="l"/>
              </a:tabLst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University</a:t>
            </a:r>
            <a:r>
              <a:rPr sz="1500" b="0" spc="10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	</a:t>
            </a:r>
            <a:r>
              <a:rPr sz="1500" b="0" spc="-7" baseline="3000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</a:t>
            </a:r>
            <a:endParaRPr sz="1500" baseline="3000">
              <a:latin typeface="Bahnschrift Light" panose="020B0502040204020203"/>
              <a:cs typeface="Bahnschrift Light" panose="020B0502040204020203"/>
            </a:endParaRPr>
          </a:p>
          <a:p>
            <a:pPr marL="10378440">
              <a:lnSpc>
                <a:spcPts val="1115"/>
              </a:lnSpc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770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5150" y="126365"/>
            <a:ext cx="1886585" cy="5543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44347" y="68288"/>
            <a:ext cx="11004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Chongqing  University</a:t>
            </a:r>
            <a:r>
              <a:rPr sz="1500" b="0" spc="-5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500" b="0" spc="-5" dirty="0">
                <a:solidFill>
                  <a:srgbClr val="FFFFFF"/>
                </a:solidFill>
                <a:latin typeface="Bahnschrift Light" panose="020B0502040204020203"/>
                <a:cs typeface="Bahnschrift Light" panose="020B0502040204020203"/>
              </a:rPr>
              <a:t>of  Technology</a:t>
            </a:r>
            <a:endParaRPr sz="15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81790" y="0"/>
            <a:ext cx="339725" cy="666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023104" y="199288"/>
            <a:ext cx="1185545" cy="177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Advanced</a:t>
            </a:r>
            <a:r>
              <a:rPr sz="1000" b="0" spc="-3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 </a:t>
            </a: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Technique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023104" y="351688"/>
            <a:ext cx="68516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0" spc="-5" dirty="0">
                <a:solidFill>
                  <a:srgbClr val="D9D9D9"/>
                </a:solidFill>
                <a:latin typeface="Bahnschrift Light" panose="020B0502040204020203"/>
                <a:cs typeface="Bahnschrift Light" panose="020B0502040204020203"/>
              </a:rPr>
              <a:t>of Artificial  Intelligence</a:t>
            </a:r>
            <a:endParaRPr sz="1000">
              <a:latin typeface="Bahnschrift Light" panose="020B0502040204020203"/>
              <a:cs typeface="Bahnschrift Light" panose="020B0502040204020203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023104" y="46913"/>
            <a:ext cx="481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36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14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T</a:t>
            </a:r>
            <a:r>
              <a:rPr sz="1200" b="1" spc="459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A</a:t>
            </a:r>
            <a:r>
              <a:rPr sz="1200" b="1" spc="250" dirty="0">
                <a:solidFill>
                  <a:srgbClr val="FFFFFF"/>
                </a:solidFill>
                <a:latin typeface="Calibri" panose="020F0502020204030204"/>
                <a:cs typeface="Calibri" panose="020F0502020204030204"/>
              </a:rPr>
              <a:t>I</a:t>
            </a:r>
            <a:endParaRPr sz="120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89257" y="770614"/>
            <a:ext cx="2804594" cy="5291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383" y="1981200"/>
            <a:ext cx="11214341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6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2"/>
            <a:ext cx="12192000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63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449"/>
            <a:ext cx="12192001" cy="684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22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16"/>
            <a:ext cx="12192000" cy="686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22"/>
            <a:ext cx="12192000" cy="687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23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5567"/>
            <a:ext cx="12192001" cy="686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861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693"/>
            <a:ext cx="12192001" cy="68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9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71152"/>
            <a:ext cx="12204000" cy="1044428"/>
            <a:chOff x="0" y="-71153"/>
            <a:chExt cx="12204000" cy="104442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37278"/>
              <a:ext cx="25738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923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2"/>
              <a:ext cx="3403734" cy="898493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3502" y="-71153"/>
              <a:ext cx="2501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1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2000" y="1253639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rgbClr val="1F4E79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4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5" y="5894738"/>
            <a:ext cx="1436915" cy="963263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3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9</a:t>
            </a:fld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8" y="5882237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4"/>
            <a:ext cx="1260000" cy="68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1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189684" y="5894742"/>
            <a:ext cx="3461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Renhui</a:t>
            </a:r>
            <a:r>
              <a:rPr lang="en-US" altLang="zh-CN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Luo</a:t>
            </a:r>
            <a:endParaRPr lang="en-US" altLang="zh-CN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8393" y="1747992"/>
            <a:ext cx="11699213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CauAIN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Causal Aware Interaction Network for Emotion Recognition in</a:t>
            </a:r>
          </a:p>
          <a:p>
            <a:pPr algn="ctr"/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Conversations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33475" y="4956750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2022.11.24 </a:t>
            </a: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•  ChongQing</a:t>
            </a:r>
            <a:r>
              <a:rPr lang="en-US" altLang="zh-CN" dirty="0"/>
              <a:t> 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C2A60F-3DCB-4F97-8FCB-85ECB3904C9B}"/>
              </a:ext>
            </a:extLst>
          </p:cNvPr>
          <p:cNvSpPr txBox="1"/>
          <p:nvPr/>
        </p:nvSpPr>
        <p:spPr>
          <a:xfrm>
            <a:off x="10041740" y="4930041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—— </a:t>
            </a:r>
            <a:r>
              <a:rPr lang="en-US" altLang="zh-CN" sz="1600" b="1" dirty="0" smtClean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IJCAI </a:t>
            </a:r>
            <a:r>
              <a:rPr lang="en-US" altLang="zh-CN" sz="1600" b="1" dirty="0">
                <a:solidFill>
                  <a:srgbClr val="1F4E79"/>
                </a:solidFill>
                <a:latin typeface="黑体" panose="02010609060101010101" charset="-122"/>
                <a:ea typeface="黑体" panose="02010609060101010101" charset="-122"/>
              </a:rPr>
              <a:t>2022</a:t>
            </a:r>
            <a:endParaRPr lang="en-US" altLang="zh-CN" dirty="0">
              <a:solidFill>
                <a:srgbClr val="1F4E79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686262" y="3090676"/>
            <a:ext cx="88194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Weixiang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Zhao 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Yanyan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Zhao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∗, 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Xin Lu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Harbin Institute of Technology, China</a:t>
            </a:r>
          </a:p>
          <a:p>
            <a:pPr algn="ctr"/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{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wxzhao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yyzhao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13"/>
              </a:rPr>
              <a:t>xlu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13"/>
              </a:rPr>
              <a:t>}@</a:t>
            </a:r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hlinkClick r:id="rId13"/>
              </a:rPr>
              <a:t>ir.hit.edu.cn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endParaRPr lang="en-US" altLang="zh-CN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</a:t>
            </a:r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https://github.com/circle-hit/CauAIN</a:t>
            </a:r>
            <a:endParaRPr lang="en-US" altLang="zh-CN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9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158</Words>
  <Application>Microsoft Office PowerPoint</Application>
  <PresentationFormat>宽屏</PresentationFormat>
  <Paragraphs>52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Bahnschrift Condensed</vt:lpstr>
      <vt:lpstr>Bahnschrift Light</vt:lpstr>
      <vt:lpstr>Gill Sans Ultra Bold</vt:lpstr>
      <vt:lpstr>等线</vt:lpstr>
      <vt:lpstr>等线 Light</vt:lpstr>
      <vt:lpstr>黑体</vt:lpstr>
      <vt:lpstr>楷体</vt:lpstr>
      <vt:lpstr>Arial</vt:lpstr>
      <vt:lpstr>Calibri</vt:lpstr>
      <vt:lpstr>Times New Roman</vt:lpstr>
      <vt:lpstr>Office 主题​​</vt:lpstr>
      <vt:lpstr>Chongqing  University of 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Experiments</vt:lpstr>
    </vt:vector>
  </TitlesOfParts>
  <Company>it猫扑网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</cp:revision>
  <dcterms:created xsi:type="dcterms:W3CDTF">2022-11-27T05:25:32Z</dcterms:created>
  <dcterms:modified xsi:type="dcterms:W3CDTF">2022-11-27T06:17:24Z</dcterms:modified>
</cp:coreProperties>
</file>